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21383625" cy="302752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825"/>
    <a:srgbClr val="0D4E96"/>
    <a:srgbClr val="A9D18E"/>
    <a:srgbClr val="D1EC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14" autoAdjust="0"/>
    <p:restoredTop sz="94660"/>
  </p:normalViewPr>
  <p:slideViewPr>
    <p:cSldViewPr snapToGrid="0">
      <p:cViewPr>
        <p:scale>
          <a:sx n="20" d="100"/>
          <a:sy n="20" d="100"/>
        </p:scale>
        <p:origin x="366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403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162" indent="0" algn="ctr">
              <a:buNone/>
              <a:defRPr sz="4677"/>
            </a:lvl2pPr>
            <a:lvl3pPr marL="2138324" indent="0" algn="ctr">
              <a:buNone/>
              <a:defRPr sz="4209"/>
            </a:lvl3pPr>
            <a:lvl4pPr marL="3207487" indent="0" algn="ctr">
              <a:buNone/>
              <a:defRPr sz="3742"/>
            </a:lvl4pPr>
            <a:lvl5pPr marL="4276649" indent="0" algn="ctr">
              <a:buNone/>
              <a:defRPr sz="3742"/>
            </a:lvl5pPr>
            <a:lvl6pPr marL="5345811" indent="0" algn="ctr">
              <a:buNone/>
              <a:defRPr sz="3742"/>
            </a:lvl6pPr>
            <a:lvl7pPr marL="6414973" indent="0" algn="ctr">
              <a:buNone/>
              <a:defRPr sz="3742"/>
            </a:lvl7pPr>
            <a:lvl8pPr marL="7484135" indent="0" algn="ctr">
              <a:buNone/>
              <a:defRPr sz="3742"/>
            </a:lvl8pPr>
            <a:lvl9pPr marL="8553298" indent="0" algn="ctr">
              <a:buNone/>
              <a:defRPr sz="3742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E3EA8-4676-43FF-AFD3-9EC16EEE7ED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6543-7786-4971-8026-85B3419C8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67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E3EA8-4676-43FF-AFD3-9EC16EEE7ED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6543-7786-4971-8026-85B3419C8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257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</p:spPr>
        <p:txBody>
          <a:bodyPr anchor="b"/>
          <a:lstStyle>
            <a:lvl1pPr>
              <a:defRPr sz="1403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75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E3EA8-4676-43FF-AFD3-9EC16EEE7ED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6543-7786-4971-8026-85B3419C8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1924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E3EA8-4676-43FF-AFD3-9EC16EEE7ED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6543-7786-4971-8026-85B3419C8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863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E3EA8-4676-43FF-AFD3-9EC16EEE7ED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6543-7786-4971-8026-85B3419C8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8829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E3EA8-4676-43FF-AFD3-9EC16EEE7ED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6543-7786-4971-8026-85B3419C8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0720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E3EA8-4676-43FF-AFD3-9EC16EEE7ED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6543-7786-4971-8026-85B3419C8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934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E3EA8-4676-43FF-AFD3-9EC16EEE7ED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6543-7786-4971-8026-85B3419C8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8463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E3EA8-4676-43FF-AFD3-9EC16EEE7ED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6543-7786-4971-8026-85B3419C8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3601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E3EA8-4676-43FF-AFD3-9EC16EEE7ED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6543-7786-4971-8026-85B3419C8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7911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E3EA8-4676-43FF-AFD3-9EC16EEE7ED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86543-7786-4971-8026-85B3419C8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146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E3EA8-4676-43FF-AFD3-9EC16EEE7ED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86543-7786-4971-8026-85B3419C87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8984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138324" rtl="0" eaLnBrk="1" latinLnBrk="1" hangingPunct="1">
        <a:lnSpc>
          <a:spcPct val="90000"/>
        </a:lnSpc>
        <a:spcBef>
          <a:spcPct val="0"/>
        </a:spcBef>
        <a:buNone/>
        <a:defRPr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1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1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사각형: 둥근 모서리 70">
            <a:extLst>
              <a:ext uri="{FF2B5EF4-FFF2-40B4-BE49-F238E27FC236}">
                <a16:creationId xmlns:a16="http://schemas.microsoft.com/office/drawing/2014/main" id="{8E50533A-6A43-414F-9FE5-9D64F634F936}"/>
              </a:ext>
            </a:extLst>
          </p:cNvPr>
          <p:cNvSpPr/>
          <p:nvPr/>
        </p:nvSpPr>
        <p:spPr>
          <a:xfrm>
            <a:off x="611566" y="4406010"/>
            <a:ext cx="4055916" cy="74451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8" name="_x437186160" descr="EMB00002ab81cba">
            <a:extLst>
              <a:ext uri="{FF2B5EF4-FFF2-40B4-BE49-F238E27FC236}">
                <a16:creationId xmlns:a16="http://schemas.microsoft.com/office/drawing/2014/main" id="{C55B972C-F4A7-4E3E-8D9F-49D0C3259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3219"/>
          <a:stretch>
            <a:fillRect/>
          </a:stretch>
        </p:blipFill>
        <p:spPr bwMode="auto">
          <a:xfrm>
            <a:off x="8186341" y="13942480"/>
            <a:ext cx="4751617" cy="1977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0B9F901-4D23-46EB-AB0E-D93C1AA566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1383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0BD6EEF7-DDE6-4442-91A9-458F5641A1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1383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437177016" descr="EMB00002ab81cb9">
            <a:extLst>
              <a:ext uri="{FF2B5EF4-FFF2-40B4-BE49-F238E27FC236}">
                <a16:creationId xmlns:a16="http://schemas.microsoft.com/office/drawing/2014/main" id="{9C51818E-1E05-49A6-BF80-ED6156155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223330"/>
            <a:ext cx="21383625" cy="641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_x437177016" descr="EMB00002ab81cb9">
            <a:extLst>
              <a:ext uri="{FF2B5EF4-FFF2-40B4-BE49-F238E27FC236}">
                <a16:creationId xmlns:a16="http://schemas.microsoft.com/office/drawing/2014/main" id="{A3E8D93C-2BB7-4AF8-9A7E-3306B6AD3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60235"/>
            <a:ext cx="21383625" cy="641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8174C3E0-D901-4056-8AE7-46F76EEAE66D}"/>
              </a:ext>
            </a:extLst>
          </p:cNvPr>
          <p:cNvSpPr txBox="1"/>
          <p:nvPr/>
        </p:nvSpPr>
        <p:spPr>
          <a:xfrm>
            <a:off x="2096482" y="71838"/>
            <a:ext cx="802655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rgbClr val="0D4E96"/>
                </a:solidFill>
                <a:latin typeface="+mj-ea"/>
                <a:ea typeface="+mj-ea"/>
              </a:rPr>
              <a:t>2021</a:t>
            </a:r>
            <a:r>
              <a:rPr lang="ko-KR" altLang="en-US" sz="3200" b="1" dirty="0">
                <a:solidFill>
                  <a:srgbClr val="0D4E96"/>
                </a:solidFill>
                <a:latin typeface="+mj-ea"/>
                <a:ea typeface="+mj-ea"/>
              </a:rPr>
              <a:t>학년도 </a:t>
            </a:r>
            <a:endParaRPr lang="en-US" altLang="ko-KR" sz="3200" b="1" dirty="0">
              <a:solidFill>
                <a:srgbClr val="0D4E96"/>
              </a:solidFill>
              <a:latin typeface="+mj-ea"/>
              <a:ea typeface="+mj-ea"/>
            </a:endParaRPr>
          </a:p>
          <a:p>
            <a:r>
              <a:rPr lang="ko-KR" altLang="en-US" sz="3200" b="1" dirty="0">
                <a:solidFill>
                  <a:srgbClr val="0D4E96"/>
                </a:solidFill>
                <a:latin typeface="+mj-ea"/>
                <a:ea typeface="+mj-ea"/>
              </a:rPr>
              <a:t>우송 유아교육 국제 </a:t>
            </a:r>
            <a:r>
              <a:rPr lang="ko-KR" altLang="en-US" sz="3200" b="1" dirty="0" err="1">
                <a:solidFill>
                  <a:srgbClr val="0D4E96"/>
                </a:solidFill>
                <a:latin typeface="+mj-ea"/>
                <a:ea typeface="+mj-ea"/>
              </a:rPr>
              <a:t>학술제</a:t>
            </a:r>
            <a:r>
              <a:rPr lang="ko-KR" altLang="en-US" sz="3200" b="1" dirty="0">
                <a:solidFill>
                  <a:srgbClr val="0D4E96"/>
                </a:solidFill>
                <a:latin typeface="+mj-ea"/>
                <a:ea typeface="+mj-ea"/>
              </a:rPr>
              <a:t> 및 학습공모전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51EE12B-F486-447D-A42E-7414F194C7BC}"/>
              </a:ext>
            </a:extLst>
          </p:cNvPr>
          <p:cNvSpPr txBox="1"/>
          <p:nvPr/>
        </p:nvSpPr>
        <p:spPr>
          <a:xfrm>
            <a:off x="12725400" y="598739"/>
            <a:ext cx="22220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solidFill>
                  <a:srgbClr val="0D4E96"/>
                </a:solidFill>
                <a:latin typeface="+mj-ea"/>
                <a:ea typeface="+mj-ea"/>
              </a:rPr>
              <a:t>학번</a:t>
            </a:r>
            <a:r>
              <a:rPr lang="en-US" altLang="ko-KR" sz="3200" b="1" dirty="0">
                <a:solidFill>
                  <a:srgbClr val="0D4E96"/>
                </a:solidFill>
                <a:latin typeface="+mj-ea"/>
                <a:ea typeface="+mj-ea"/>
              </a:rPr>
              <a:t>, </a:t>
            </a:r>
            <a:r>
              <a:rPr lang="ko-KR" altLang="en-US" sz="3200" b="1" dirty="0">
                <a:solidFill>
                  <a:srgbClr val="0D4E96"/>
                </a:solidFill>
                <a:latin typeface="+mj-ea"/>
                <a:ea typeface="+mj-ea"/>
              </a:rPr>
              <a:t>이름 </a:t>
            </a:r>
          </a:p>
        </p:txBody>
      </p:sp>
      <p:cxnSp>
        <p:nvCxnSpPr>
          <p:cNvPr id="61" name="직선 연결선 60">
            <a:extLst>
              <a:ext uri="{FF2B5EF4-FFF2-40B4-BE49-F238E27FC236}">
                <a16:creationId xmlns:a16="http://schemas.microsoft.com/office/drawing/2014/main" id="{7A7307EC-708C-4D93-9D93-EB45F0B0ACF9}"/>
              </a:ext>
            </a:extLst>
          </p:cNvPr>
          <p:cNvCxnSpPr>
            <a:cxnSpLocks/>
          </p:cNvCxnSpPr>
          <p:nvPr/>
        </p:nvCxnSpPr>
        <p:spPr>
          <a:xfrm>
            <a:off x="10704738" y="4458720"/>
            <a:ext cx="0" cy="24593163"/>
          </a:xfrm>
          <a:prstGeom prst="line">
            <a:avLst/>
          </a:prstGeom>
          <a:ln w="76200">
            <a:solidFill>
              <a:srgbClr val="0D4E9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A3E39B01-D481-4E2B-832D-1B77D130841C}"/>
              </a:ext>
            </a:extLst>
          </p:cNvPr>
          <p:cNvSpPr txBox="1"/>
          <p:nvPr/>
        </p:nvSpPr>
        <p:spPr>
          <a:xfrm>
            <a:off x="430425" y="4408297"/>
            <a:ext cx="42370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>
                <a:latin typeface="+mj-ea"/>
                <a:ea typeface="+mj-ea"/>
              </a:rPr>
              <a:t>1. </a:t>
            </a:r>
            <a:r>
              <a:rPr lang="ko-KR" altLang="en-US" sz="4000" b="1" dirty="0">
                <a:latin typeface="+mj-ea"/>
                <a:ea typeface="+mj-ea"/>
              </a:rPr>
              <a:t>연구의 필요성 </a:t>
            </a:r>
          </a:p>
        </p:txBody>
      </p: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3694B058-67FA-455E-A5D4-887B1762A912}"/>
              </a:ext>
            </a:extLst>
          </p:cNvPr>
          <p:cNvGrpSpPr/>
          <p:nvPr/>
        </p:nvGrpSpPr>
        <p:grpSpPr>
          <a:xfrm>
            <a:off x="382750" y="5724498"/>
            <a:ext cx="9946803" cy="4539335"/>
            <a:chOff x="471250" y="12841386"/>
            <a:chExt cx="10075083" cy="4539335"/>
          </a:xfrm>
        </p:grpSpPr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63B3D7F5-4DD5-4186-ADA0-2E8801EA9834}"/>
                </a:ext>
              </a:extLst>
            </p:cNvPr>
            <p:cNvSpPr txBox="1"/>
            <p:nvPr/>
          </p:nvSpPr>
          <p:spPr>
            <a:xfrm>
              <a:off x="519540" y="12841386"/>
              <a:ext cx="1002679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71500" marR="0" lvl="0" indent="-571500" algn="just" defTabSz="4572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다양한 감각놀이를 통해 놀이에 자발적으로 참여하여 또래와 긍정적인 관계를 형성한다</a:t>
              </a:r>
              <a:r>
                <a:rPr kumimoji="0" lang="en-US" altLang="ko-KR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.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7416F940-FB22-4B89-97E2-A40D03CC0ADD}"/>
                </a:ext>
              </a:extLst>
            </p:cNvPr>
            <p:cNvSpPr txBox="1"/>
            <p:nvPr/>
          </p:nvSpPr>
          <p:spPr>
            <a:xfrm>
              <a:off x="519540" y="14225098"/>
              <a:ext cx="9737577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71500" marR="0" lvl="0" indent="-571500" algn="just" defTabSz="4572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자신의 즐거움을 마음껏 표현할 수 있고 </a:t>
              </a:r>
              <a:br>
                <a:rPr lang="en-US" altLang="ko-KR" sz="320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kumimoji="0" lang="ko-KR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사물들의 특성을 감각적으로 인식하게 된다</a:t>
              </a:r>
              <a:r>
                <a:rPr kumimoji="0" lang="en-US" altLang="ko-KR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.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11A9C6B0-FF32-4AD8-B638-551357D36A94}"/>
                </a:ext>
              </a:extLst>
            </p:cNvPr>
            <p:cNvSpPr txBox="1"/>
            <p:nvPr/>
          </p:nvSpPr>
          <p:spPr>
            <a:xfrm>
              <a:off x="471250" y="15811061"/>
              <a:ext cx="9770028" cy="15696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71500" marR="0" lvl="0" indent="-571500" algn="just" defTabSz="4572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감각기관을 활용해서 영아가 접해보지 않은 물건에 접근하는 활동은 주변을 탐색하고 인지해 가는 능력을 향상시키는 좋은 활동이 된다</a:t>
              </a:r>
              <a:r>
                <a:rPr kumimoji="0" lang="en-US" altLang="ko-KR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.</a:t>
              </a:r>
            </a:p>
          </p:txBody>
        </p:sp>
      </p:grp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9002D8FA-E8B9-45F7-ADE4-C6F2359494A5}"/>
              </a:ext>
            </a:extLst>
          </p:cNvPr>
          <p:cNvSpPr/>
          <p:nvPr/>
        </p:nvSpPr>
        <p:spPr>
          <a:xfrm>
            <a:off x="421746" y="2231717"/>
            <a:ext cx="20587808" cy="1602758"/>
          </a:xfrm>
          <a:prstGeom prst="roundRect">
            <a:avLst/>
          </a:prstGeom>
          <a:noFill/>
          <a:ln w="76200">
            <a:solidFill>
              <a:srgbClr val="0D4E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7200" b="1" dirty="0">
                <a:solidFill>
                  <a:srgbClr val="0D4E96"/>
                </a:solidFill>
              </a:rPr>
              <a:t>연구의 제목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41BF31E-E350-454E-9C23-3C01BE6F715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426"/>
          <a:stretch/>
        </p:blipFill>
        <p:spPr>
          <a:xfrm>
            <a:off x="183861" y="273081"/>
            <a:ext cx="1892872" cy="755654"/>
          </a:xfrm>
          <a:prstGeom prst="rect">
            <a:avLst/>
          </a:prstGeom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6FA4A30C-C786-49A1-9AE6-890A2BB24F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9269981"/>
              </p:ext>
            </p:extLst>
          </p:nvPr>
        </p:nvGraphicFramePr>
        <p:xfrm>
          <a:off x="521569" y="10761838"/>
          <a:ext cx="9506775" cy="2283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8925">
                  <a:extLst>
                    <a:ext uri="{9D8B030D-6E8A-4147-A177-3AD203B41FA5}">
                      <a16:colId xmlns:a16="http://schemas.microsoft.com/office/drawing/2014/main" val="667740394"/>
                    </a:ext>
                  </a:extLst>
                </a:gridCol>
                <a:gridCol w="3168925">
                  <a:extLst>
                    <a:ext uri="{9D8B030D-6E8A-4147-A177-3AD203B41FA5}">
                      <a16:colId xmlns:a16="http://schemas.microsoft.com/office/drawing/2014/main" val="2894698120"/>
                    </a:ext>
                  </a:extLst>
                </a:gridCol>
                <a:gridCol w="3168925">
                  <a:extLst>
                    <a:ext uri="{9D8B030D-6E8A-4147-A177-3AD203B41FA5}">
                      <a16:colId xmlns:a16="http://schemas.microsoft.com/office/drawing/2014/main" val="1562241875"/>
                    </a:ext>
                  </a:extLst>
                </a:gridCol>
              </a:tblGrid>
              <a:tr h="761096">
                <a:tc>
                  <a:txBody>
                    <a:bodyPr/>
                    <a:lstStyle/>
                    <a:p>
                      <a:pPr marL="0" marR="0" lvl="0" indent="0" algn="ctr" defTabSz="213832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내용</a:t>
                      </a:r>
                    </a:p>
                  </a:txBody>
                  <a:tcPr anchor="ctr">
                    <a:solidFill>
                      <a:srgbClr val="0058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13832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내용</a:t>
                      </a:r>
                    </a:p>
                  </a:txBody>
                  <a:tcPr anchor="ctr">
                    <a:solidFill>
                      <a:srgbClr val="0058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13832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내용</a:t>
                      </a:r>
                    </a:p>
                  </a:txBody>
                  <a:tcPr anchor="ctr">
                    <a:solidFill>
                      <a:srgbClr val="00582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655455"/>
                  </a:ext>
                </a:extLst>
              </a:tr>
              <a:tr h="761096">
                <a:tc>
                  <a:txBody>
                    <a:bodyPr/>
                    <a:lstStyle/>
                    <a:p>
                      <a:pPr marL="0" marR="0" lvl="0" indent="0" algn="ctr" defTabSz="213832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내용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13832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내용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13832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3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내용</a:t>
                      </a:r>
                      <a:endParaRPr kumimoji="0" lang="ko-KR" alt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3596743"/>
                  </a:ext>
                </a:extLst>
              </a:tr>
              <a:tr h="761096">
                <a:tc>
                  <a:txBody>
                    <a:bodyPr/>
                    <a:lstStyle/>
                    <a:p>
                      <a:pPr marL="0" marR="0" lvl="0" indent="0" algn="ctr" defTabSz="213832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3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내용</a:t>
                      </a:r>
                      <a:endParaRPr kumimoji="0" lang="ko-KR" alt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13832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내용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13832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맑은 고딕" panose="020B0503020000020004" pitchFamily="50" charset="-127"/>
                          <a:cs typeface="+mn-cs"/>
                        </a:rPr>
                        <a:t>내용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73419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9804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307</TotalTime>
  <Words>68</Words>
  <Application>Microsoft Office PowerPoint</Application>
  <PresentationFormat>사용자 지정</PresentationFormat>
  <Paragraphs>17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박진희</dc:creator>
  <cp:lastModifiedBy>test</cp:lastModifiedBy>
  <cp:revision>16</cp:revision>
  <dcterms:created xsi:type="dcterms:W3CDTF">2021-05-24T04:11:44Z</dcterms:created>
  <dcterms:modified xsi:type="dcterms:W3CDTF">2021-09-06T05:46:01Z</dcterms:modified>
</cp:coreProperties>
</file>